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0"/>
  </p:notesMasterIdLst>
  <p:sldIdLst>
    <p:sldId id="256" r:id="rId2"/>
    <p:sldId id="266" r:id="rId3"/>
    <p:sldId id="267" r:id="rId4"/>
    <p:sldId id="268" r:id="rId5"/>
    <p:sldId id="258" r:id="rId6"/>
    <p:sldId id="264" r:id="rId7"/>
    <p:sldId id="265" r:id="rId8"/>
    <p:sldId id="269" r:id="rId9"/>
    <p:sldId id="270" r:id="rId10"/>
    <p:sldId id="271" r:id="rId11"/>
    <p:sldId id="278" r:id="rId12"/>
    <p:sldId id="282" r:id="rId13"/>
    <p:sldId id="283" r:id="rId14"/>
    <p:sldId id="259" r:id="rId15"/>
    <p:sldId id="260" r:id="rId16"/>
    <p:sldId id="261" r:id="rId17"/>
    <p:sldId id="262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6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3DB9B-BA85-4729-83E7-BD1847DAF956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762A2-71C1-4A37-93B1-31EBCC6A9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762A2-71C1-4A37-93B1-31EBCC6A9B4B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762A2-71C1-4A37-93B1-31EBCC6A9B4B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553A-E51C-497B-95F7-20300A959B24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5926B9-8DC3-49E2-A4D2-FAC5BF835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553A-E51C-497B-95F7-20300A959B24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26B9-8DC3-49E2-A4D2-FAC5BF835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553A-E51C-497B-95F7-20300A959B24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26B9-8DC3-49E2-A4D2-FAC5BF835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553A-E51C-497B-95F7-20300A959B24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5926B9-8DC3-49E2-A4D2-FAC5BF835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553A-E51C-497B-95F7-20300A959B24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26B9-8DC3-49E2-A4D2-FAC5BF835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553A-E51C-497B-95F7-20300A959B24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26B9-8DC3-49E2-A4D2-FAC5BF835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553A-E51C-497B-95F7-20300A959B24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75926B9-8DC3-49E2-A4D2-FAC5BF835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553A-E51C-497B-95F7-20300A959B24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26B9-8DC3-49E2-A4D2-FAC5BF835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553A-E51C-497B-95F7-20300A959B24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26B9-8DC3-49E2-A4D2-FAC5BF835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553A-E51C-497B-95F7-20300A959B24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26B9-8DC3-49E2-A4D2-FAC5BF835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553A-E51C-497B-95F7-20300A959B24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26B9-8DC3-49E2-A4D2-FAC5BF835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30553A-E51C-497B-95F7-20300A959B24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5926B9-8DC3-49E2-A4D2-FAC5BF835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1071546"/>
            <a:ext cx="7858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4800" b="1" i="1" dirty="0" smtClean="0">
                <a:solidFill>
                  <a:schemeClr val="bg2">
                    <a:lumMod val="25000"/>
                  </a:schemeClr>
                </a:solidFill>
              </a:rPr>
              <a:t>Упражнения для развития навыка чтения.</a:t>
            </a:r>
            <a:endParaRPr lang="ru-RU" sz="4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21" descr="C:\Rovermate\ФОТОГРАФИИ\фото\Школа\Аним\fa29ca72f0a11ac44d55a0e1c44b4de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215206" y="571480"/>
            <a:ext cx="143351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27544"/>
            <a:ext cx="3929065" cy="3630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2357430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МА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214422"/>
            <a:ext cx="23574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ТЕЛЕГРАМ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РЕКЛА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ПРОГРАМ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ПАНА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ПИЖА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ПАЛЬ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1357298"/>
            <a:ext cx="26432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ЗАРПЛА</a:t>
            </a:r>
          </a:p>
          <a:p>
            <a:r>
              <a:rPr lang="ru-RU" sz="3200" b="1" dirty="0" smtClean="0">
                <a:solidFill>
                  <a:schemeClr val="tx2"/>
                </a:solidFill>
              </a:rPr>
              <a:t>ВНУЧА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ДЕВЧА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КАПУС</a:t>
            </a:r>
          </a:p>
          <a:p>
            <a:r>
              <a:rPr lang="ru-RU" sz="3200" b="1" dirty="0" smtClean="0">
                <a:solidFill>
                  <a:schemeClr val="tx2"/>
                </a:solidFill>
              </a:rPr>
              <a:t>РЕБЯ</a:t>
            </a:r>
          </a:p>
          <a:p>
            <a:r>
              <a:rPr lang="ru-RU" sz="3200" b="1" dirty="0" smtClean="0">
                <a:solidFill>
                  <a:schemeClr val="tx2"/>
                </a:solidFill>
              </a:rPr>
              <a:t>ГРАНА 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7984" y="2285992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accent1"/>
                </a:solidFill>
              </a:rPr>
              <a:t>- </a:t>
            </a:r>
            <a:r>
              <a:rPr lang="ru-RU" sz="7200" b="1" dirty="0" smtClean="0">
                <a:solidFill>
                  <a:schemeClr val="accent1"/>
                </a:solidFill>
              </a:rPr>
              <a:t>ТА</a:t>
            </a:r>
            <a:endParaRPr lang="ru-RU" sz="7200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D:\Мои документы2\картинки\Анимашки\Винни\animated_cartoon_005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214818"/>
            <a:ext cx="1952632" cy="2343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1928802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БА -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857232"/>
            <a:ext cx="23574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ТОН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НАН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НЯ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ЯН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БУШКА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ШМАК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РСУК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ЛАЛАЙКА</a:t>
            </a:r>
          </a:p>
          <a:p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5074" y="928670"/>
            <a:ext cx="23574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РЕГ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РЕЧЬ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ТОН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РЁЗА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ГЕМОТ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СЕДА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ЛЫЙ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7686" y="1928802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accent1"/>
                </a:solidFill>
              </a:rPr>
              <a:t>БЕ</a:t>
            </a:r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 -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D:\Мои документы2\картинки\Анимашки\Винни\pooh70903070341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4786322"/>
            <a:ext cx="1500198" cy="1800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Читайте быстро.  Не ошибайтесь!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1500174"/>
            <a:ext cx="17859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МЫШ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МИШ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МОШ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КОШ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КЕП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РЕП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ЩЕП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1500174"/>
            <a:ext cx="10715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ГА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КА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ДА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ТА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БА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ПА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ВА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1428736"/>
            <a:ext cx="17859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ШАШ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ШАП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ШУБ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ПУШ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ПЕШ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КАШ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КАС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2330" y="1357298"/>
            <a:ext cx="10715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КО</a:t>
            </a:r>
          </a:p>
          <a:p>
            <a:r>
              <a:rPr lang="ru-RU" sz="3200" b="1" dirty="0" smtClean="0">
                <a:solidFill>
                  <a:srgbClr val="00B0F0"/>
                </a:solidFill>
              </a:rPr>
              <a:t>КУ</a:t>
            </a:r>
            <a:br>
              <a:rPr lang="ru-RU" sz="3200" b="1" dirty="0" smtClean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00B0F0"/>
                </a:solidFill>
              </a:rPr>
              <a:t>КА</a:t>
            </a:r>
            <a:br>
              <a:rPr lang="ru-RU" sz="3200" b="1" dirty="0" smtClean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00B0F0"/>
                </a:solidFill>
              </a:rPr>
              <a:t>КЫ</a:t>
            </a:r>
            <a:br>
              <a:rPr lang="ru-RU" sz="3200" b="1" dirty="0" smtClean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00B0F0"/>
                </a:solidFill>
              </a:rPr>
              <a:t>КЭ</a:t>
            </a:r>
          </a:p>
          <a:p>
            <a:r>
              <a:rPr lang="ru-RU" sz="3200" b="1" dirty="0" smtClean="0">
                <a:solidFill>
                  <a:srgbClr val="00B0F0"/>
                </a:solidFill>
              </a:rPr>
              <a:t>КЕ</a:t>
            </a:r>
          </a:p>
          <a:p>
            <a:r>
              <a:rPr lang="ru-RU" sz="3200" b="1" dirty="0" smtClean="0">
                <a:solidFill>
                  <a:srgbClr val="00B0F0"/>
                </a:solidFill>
              </a:rPr>
              <a:t>КЯ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5000636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Составьте с одним из слогов 13 слов.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385" name="Picture 1" descr="D:\Мои документы2\bear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643446"/>
            <a:ext cx="1800230" cy="2000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Проверяем.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142984"/>
            <a:ext cx="8001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МОШКА, МИШКА, МЫШКА, КОШКА, КЕПКА, РЕПКА, ЩЕПКА, ЩЁТКА ШАШКА, ШАПКА,    ШУБКА, ТРУБКА,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ПЕШКА, ПУШКА, КАШКА, РОМАШКА.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361" name="Picture 1" descr="D:\Мои документы2\dis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429132"/>
            <a:ext cx="1438066" cy="2166949"/>
          </a:xfrm>
          <a:prstGeom prst="rect">
            <a:avLst/>
          </a:prstGeom>
          <a:noFill/>
        </p:spPr>
      </p:pic>
      <p:pic>
        <p:nvPicPr>
          <p:cNvPr id="4" name="Picture 1" descr="D:\Мои документы2\bear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643446"/>
            <a:ext cx="1800231" cy="2000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357166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Чтение слов с одинаковыми гласными.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D:\Мои документы2\картинки\Книги\ef25e8272c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0300" y="5230813"/>
            <a:ext cx="1663700" cy="16271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1428736"/>
            <a:ext cx="17859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МАМА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ПАПА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БАБА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ВАТА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ЛАПА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ПАРА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РАМА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КАША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1500174"/>
            <a:ext cx="18573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САДЫ</a:t>
            </a:r>
            <a:b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РАДЫ</a:t>
            </a:r>
            <a:b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РАМЫ</a:t>
            </a:r>
            <a:b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ЛАПЫ</a:t>
            </a:r>
            <a:b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ВАЗЫ</a:t>
            </a:r>
            <a:b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ФАРЫ</a:t>
            </a:r>
            <a:b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ДАРЫ</a:t>
            </a:r>
            <a:b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ШАРЫ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1571612"/>
            <a:ext cx="15716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ЛУНА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ЛУПА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РУКА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МУКА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ГУБА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ДУГА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ДУМА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1643050"/>
            <a:ext cx="16430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РАКИ</a:t>
            </a:r>
          </a:p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ЛАКИ</a:t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МАКИ</a:t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БАКИ</a:t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ШАГИ</a:t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ШАЛИ</a:t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ЖАЛИ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pic>
        <p:nvPicPr>
          <p:cNvPr id="2050" name="Picture 2" descr="D:\Мои документы2\картинки\Книги\ef25e8272c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000636"/>
            <a:ext cx="1663700" cy="16271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928670"/>
            <a:ext cx="16430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МИНА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ЛИПА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КИПА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КИСА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ЛИСА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ПИЛА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СИЛА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857232"/>
            <a:ext cx="17859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МЫЛИ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БЫЛИ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ВЫЛИ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БЫКИ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РЫЛИ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НЫЛИ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ДЫНИ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857232"/>
            <a:ext cx="20002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ВИЛЫ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ПИЛЫ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ЛИСЫ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ЛИПЫ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КИТЫ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НИВЫ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СИЛЫ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857232"/>
            <a:ext cx="20717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НЁС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СНЁС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ВЁЗ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СВЁЗ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МЁЛ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СМЁЛ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ВЁЛ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СВЁЛ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pic>
        <p:nvPicPr>
          <p:cNvPr id="3074" name="Picture 2" descr="D:\Мои документы2\картинки\Книги\ef25e8272c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000636"/>
            <a:ext cx="1663700" cy="16271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785794"/>
            <a:ext cx="22860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ПАНАМЫ</a:t>
            </a:r>
            <a:b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ПАЛАТЫ</a:t>
            </a:r>
            <a:b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САЛАТЫ</a:t>
            </a:r>
            <a:b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ХАЛАТЫ</a:t>
            </a:r>
            <a:b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НАГАНЫ</a:t>
            </a:r>
            <a:b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ЗАВАЛЫ</a:t>
            </a:r>
            <a:b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БАЗАРЫ</a:t>
            </a:r>
            <a:endParaRPr lang="ru-RU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857232"/>
            <a:ext cx="26432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ЛАВОЧКА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ЛАПОЧКА</a:t>
            </a:r>
          </a:p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ПАПОЧКА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ШАПОЧКАПАЛОЧКА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ПАРОЧКА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857232"/>
            <a:ext cx="24288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ВОРОНКА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КОЛОНКА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КОРОБКА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КОРОВКА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ПОГОДКА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ПОХОДКА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СОЛОНКА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СОЛОНКА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357166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Чтение слов с одинаковой концовкой.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285860"/>
            <a:ext cx="30003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СПАЛЕНКА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СНЕЖИНКА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КОРЗИНКА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КРУПИНКА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ТРОСТИНКА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ИЗЮМИНКА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ПАУТИНКА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СЕСТРЁНКА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1285860"/>
            <a:ext cx="30003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СПИЧКА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ПТИЧКА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ЛИСИЧКА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СИНИЧКА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ВОДИЧКА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РЕСНИЧКА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РУКАВИЧКА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ПУГОВИЧКА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1285860"/>
            <a:ext cx="27860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ЛИПОНЬКАКИСОНЬКА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ЛИСОНЬКА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ДОЧЕНЬКА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НОЧЕНЬКА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РУЧЕНЬКА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РЕЧЕНЬКА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СТУПЕНЬКА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D:\Мои документы2\картинки\Анимашки\АНИМАШКИ от И.В\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706305"/>
            <a:ext cx="1571636" cy="2116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pic>
        <p:nvPicPr>
          <p:cNvPr id="2050" name="Picture 2" descr="D:\Мои документы2\картинки\Анимашки\АНИМАШКИ от И.В\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7879" y="4714884"/>
            <a:ext cx="1406121" cy="18935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785794"/>
            <a:ext cx="26432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РЕЗНОЙ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ГУБНОЙ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ГЛАЗНОЙ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ЗУБНОЙ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СВЯЗНОЙ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ОЗОРНОЙ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ЗАВАРНОЙ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785794"/>
            <a:ext cx="29289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РЕЗВЫЙ</a:t>
            </a:r>
          </a:p>
          <a:p>
            <a:r>
              <a:rPr lang="ru-RU" sz="3200" b="1" dirty="0" smtClean="0">
                <a:solidFill>
                  <a:srgbClr val="FFC000"/>
                </a:solidFill>
              </a:rPr>
              <a:t>ЛЕДОВЫЙ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МЕДОВЫЙ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РИСОВЫЙ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КРАСИВЫЙ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ПУГЛИВЫЙ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БЕРЁЗОВЫЙ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785794"/>
            <a:ext cx="33575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ДАЧНЫЙ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УДАЧНЫЙ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МРАЧНЫЙ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ТАБАЧНЫЙ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КУЛАЧНЫЙ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ЛОДОЧНЫЙ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БРУСНИЧНЫЙ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pic>
        <p:nvPicPr>
          <p:cNvPr id="3074" name="Picture 2" descr="D:\Мои документы2\картинки\Анимашки\АНИМАШКИ от И.В\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9665" y="4653906"/>
            <a:ext cx="2104335" cy="22040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928670"/>
            <a:ext cx="2857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КЛЕВАТЬ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НОЧЕВАТЬ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ЗАДЕВАТЬ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УЗНАВАТЬ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ТАНЦЕВАТЬ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928670"/>
            <a:ext cx="3214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ШАГАТЬ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УБЕГАТЬ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ОТРУГАТЬ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ЗАПРЫГАТЬ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ПРОМОРГАТЬ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1000108"/>
            <a:ext cx="2857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СПАТЬ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КАПАТЬ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ХЛОПАТЬ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ШЛЁПАТЬ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ВЫКИПАТЬ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Rovermate\ФОТОГРАФИИ\фото\Школа\Аним\fa29ca72f0a11ac44d55a0e1c44b4de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215206" y="571480"/>
            <a:ext cx="143351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Какой слог лишний?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14298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РЫ  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114298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МУ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1142984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ЛЫ  ВЫ  НЫ  ТЫ   СЫ  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1785926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ПО  ТО  СО  НО  МО 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1785926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КУ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1785926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РО  ВО  ДО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235743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МЯ  ЛЯ  РЯ  НЯ  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3372" y="235743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ВЕ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7752" y="2357430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СЯ  ВЯ  КЯ  БЯ  ПЯ 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100" y="3071810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ТА  СА  МА  БА  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3071810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АЗ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6314" y="3071810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   КА  ПА   ВА     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2976" y="3786190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ИТ  ИМ  ИС  ИП  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3786190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ЫП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43570" y="3786190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ИК   ИР  ИВ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5852" y="4429132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ЛИ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14546" y="4429132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НА    ПЫ  КУ  ТО  ДЭ  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4" name="Picture 3" descr="D:\Мои документы2\картинки\Смайлики2\21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5143512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-0.00324 L -0.1099 0.003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1.00324E-6 L -0.09982 -0.0025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5 3.25012E-6 L -0.07673 -0.001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64 -0.00093 L -0.09636 -0.000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82 -0.00023 L -0.09618 -0.0002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8.73786E-7 L -0.14236 -0.0004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4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Чтение однокоренных слов.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285860"/>
            <a:ext cx="3214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НОС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НОСИК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НОСИЩЕ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НОСАТЫЙ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ПЕРЕНОСИЦА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1142984"/>
            <a:ext cx="27860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ЛИСА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ЛИСИЦА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ЛИСИЧКА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ЛИСОНЬКА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ЛИСИЙ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ЛИСЯТА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7950" y="1142984"/>
            <a:ext cx="27860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ГРИБ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ГРИБНОЙ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ГРИБНИК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ГРИБНИЦА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ГРИБОК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ГРИБОЧЕК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p1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071942"/>
            <a:ext cx="2214578" cy="253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928670"/>
            <a:ext cx="85010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НОС, ГРИБНОЙ, ЛИСИЦА,  НОСИК, ЛИСЯТА, ГРИБНИК, ГРИБОК,  НОСИЩЕ,  ЛИСИЙ, НОСАТЫЙ,  ПЕРЕНОСИЦА,  ГРИБОЧЕК, ЛИСОНЬКА, ГРИБНИЦА.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p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0175" y="-285776"/>
            <a:ext cx="13938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Соберите  однокоренные слова.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928934"/>
            <a:ext cx="3214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НОС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НОСИК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НОСИЩЕ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НОСАТЫЙ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ПЕРЕНОСИЦА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2928934"/>
            <a:ext cx="27860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ЛИСА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ЛИСИЦА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ЛИСИЧКА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ЛИСОНЬКА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ЛИСИЙ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ЛИСЯТА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50" y="2928934"/>
            <a:ext cx="27860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ГРИБ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ГРИБНОЙ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ГРИБНИК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ГРИБНИЦА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ГРИБОК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ГРИБОЧЕК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pic>
        <p:nvPicPr>
          <p:cNvPr id="3" name="Рисунок 10" descr="p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8" y="5000636"/>
            <a:ext cx="157161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Назовите однокоренные слова.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14298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НОС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71448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НОСИК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285992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НОСИЩЕ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714620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НОСИШКО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321468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НОСАТЫЙ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3714752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ПЕРЕНОСИЦА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1142984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ЛИСА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1643050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ЛИСИЦА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992" y="2071678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ЛИСИЧКА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2" y="2500306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ЛИСОНЬКА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0430" y="3000372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ЛИСИЙ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868" y="3500438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ЛИСЯТА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388" y="1142984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</a:rPr>
              <a:t>ГРИБ</a:t>
            </a:r>
            <a:endParaRPr lang="ru-RU" sz="3200" b="1" dirty="0">
              <a:solidFill>
                <a:srgbClr val="92D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3636" y="1643050"/>
            <a:ext cx="250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ГРИБНОЙ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43636" y="2071678"/>
            <a:ext cx="250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ГРИБНИК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43636" y="2500306"/>
            <a:ext cx="271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ГРИБНИЦА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3636" y="3000372"/>
            <a:ext cx="250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ГРИБОК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5074" y="3500438"/>
            <a:ext cx="250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ГРИБОЧЕК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Чтение однокоренных слов.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142984"/>
            <a:ext cx="35004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ВЕСЕЛО</a:t>
            </a:r>
          </a:p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ВЕСЕЛИТЬ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ВЕСЕЛИНКА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ВЕСЁЛЫЙ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ВЕСЕЛЬЕ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ВЕСЁЛЕНЬКИЙ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1142984"/>
            <a:ext cx="27860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ВЕСНА</a:t>
            </a:r>
          </a:p>
          <a:p>
            <a:r>
              <a:rPr lang="ru-RU" sz="3200" b="1" dirty="0" smtClean="0">
                <a:solidFill>
                  <a:srgbClr val="92D050"/>
                </a:solidFill>
              </a:rPr>
              <a:t>ВЕСНУШКА</a:t>
            </a:r>
            <a:br>
              <a:rPr lang="ru-RU" sz="3200" b="1" dirty="0" smtClean="0">
                <a:solidFill>
                  <a:srgbClr val="92D050"/>
                </a:solidFill>
              </a:rPr>
            </a:br>
            <a:r>
              <a:rPr lang="ru-RU" sz="3200" b="1" dirty="0" smtClean="0">
                <a:solidFill>
                  <a:srgbClr val="92D050"/>
                </a:solidFill>
              </a:rPr>
              <a:t>ВЕСЕННИЙ</a:t>
            </a:r>
          </a:p>
          <a:p>
            <a:r>
              <a:rPr lang="ru-RU" sz="3200" b="1" dirty="0" smtClean="0">
                <a:solidFill>
                  <a:srgbClr val="92D050"/>
                </a:solidFill>
              </a:rPr>
              <a:t>ВЕСНЯНКА</a:t>
            </a:r>
            <a:br>
              <a:rPr lang="ru-RU" sz="3200" b="1" dirty="0" smtClean="0">
                <a:solidFill>
                  <a:srgbClr val="92D050"/>
                </a:solidFill>
              </a:rPr>
            </a:br>
            <a:endParaRPr lang="ru-RU" sz="32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1142984"/>
            <a:ext cx="30003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ВОРОН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ВОРОНА</a:t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ВОРОНЬЁ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ВОРОНЁНОК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ВОРОНЬЕ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 descr="D:\Мои документы2\картинки\Анимашки\Читаем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9475" y="4572008"/>
            <a:ext cx="19145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Соберите однокоренные слова.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ВЕСЕЛО, ВЕСНА, ВЕСЕЛЬЕ, ВОРОНА, ВЕСЕННИЙ, ВОРОНЬЁ, ВЕЛИНКА, ВЕСНЯНКА, ВОРОНЁНОК, ВЕСНУШКИ.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500306"/>
            <a:ext cx="35004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ВЕСЕЛО</a:t>
            </a:r>
          </a:p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ВЕСЕЛИТЬ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ВЕСЕЛИНКА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ВЕСЁЛЫЙ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ВЕСЕЛЬЕ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ВЕСЁЛЕНЬКИЙ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2571744"/>
            <a:ext cx="27860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ВЕСНА</a:t>
            </a:r>
          </a:p>
          <a:p>
            <a:r>
              <a:rPr lang="ru-RU" sz="3200" b="1" dirty="0" smtClean="0">
                <a:solidFill>
                  <a:srgbClr val="92D050"/>
                </a:solidFill>
              </a:rPr>
              <a:t>ВЕСНУШКА</a:t>
            </a:r>
            <a:br>
              <a:rPr lang="ru-RU" sz="3200" b="1" dirty="0" smtClean="0">
                <a:solidFill>
                  <a:srgbClr val="92D050"/>
                </a:solidFill>
              </a:rPr>
            </a:br>
            <a:r>
              <a:rPr lang="ru-RU" sz="3200" b="1" dirty="0" smtClean="0">
                <a:solidFill>
                  <a:srgbClr val="92D050"/>
                </a:solidFill>
              </a:rPr>
              <a:t>ВЕСЕННИЙ</a:t>
            </a:r>
          </a:p>
          <a:p>
            <a:r>
              <a:rPr lang="ru-RU" sz="3200" b="1" dirty="0" smtClean="0">
                <a:solidFill>
                  <a:srgbClr val="92D050"/>
                </a:solidFill>
              </a:rPr>
              <a:t>ВЕСНЯНКА</a:t>
            </a:r>
            <a:br>
              <a:rPr lang="ru-RU" sz="3200" b="1" dirty="0" smtClean="0">
                <a:solidFill>
                  <a:srgbClr val="92D050"/>
                </a:solidFill>
              </a:rPr>
            </a:br>
            <a:endParaRPr lang="ru-RU" sz="3200" b="1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36" y="2428868"/>
            <a:ext cx="30003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ВОРОН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ВОРОНА</a:t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ВОРОНЬЁ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ВОРОНЁНОК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ВОРОНЬЕ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Picture 2" descr="D:\Мои документы2\картинки\Анимашки\Читаем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9475" y="4953000"/>
            <a:ext cx="19145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Назовите однокоренные слова.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214422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ВЕСЕЛО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785926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ВЕСЕЛЬЕ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285992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ВЕСЕЛИТЬ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857496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ВЕСЕЛИНКА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342900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ВЕСЕЛЕНЬКИЙ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1285860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</a:rPr>
              <a:t>ВЕСНА</a:t>
            </a:r>
            <a:endParaRPr lang="ru-RU" sz="3200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1714488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ВЕСНУШКА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496" y="2214554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ВЕСЕННИЙ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496" y="2714620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ВЕСНЯНКА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6" y="1285860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65000"/>
                  </a:schemeClr>
                </a:solidFill>
              </a:rPr>
              <a:t>ВОРОН</a:t>
            </a:r>
            <a:endParaRPr lang="ru-RU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16" y="1785926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ВОРОНА</a:t>
            </a:r>
            <a:endParaRPr lang="ru-RU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3702" y="2285992"/>
            <a:ext cx="250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ВОРОНЬЁ</a:t>
            </a:r>
            <a:endParaRPr lang="ru-RU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04" y="3143248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ВОРОНЁНОК</a:t>
            </a:r>
            <a:endParaRPr lang="ru-RU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5140" y="2714620"/>
            <a:ext cx="2428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ВОРОНЬЕ</a:t>
            </a:r>
            <a:endParaRPr lang="ru-RU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2" descr="D:\Мои документы2\картинки\Анимашки\Читаем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9475" y="4953000"/>
            <a:ext cx="19145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Читайте быстро.  Не ошибайтесь!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857232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ЛИСТ – ЛИСТОК – ЛИСТОЧЕК – ЛИСТОПАД .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857364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ЛИС – ЛИСА – ЛИСЁНОК – ЛИСИЙ – ЛИСИЦА.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857496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ЛЕНЬ – ЛЕНТЯЙ – ЛЕНТЯЙКА – ЛЕНИВЫЙ.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3857628"/>
            <a:ext cx="8358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ЛЕС – ЛЕСОК – ЛЕСНИК – ЛЕСОПАРК -</a:t>
            </a:r>
          </a:p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ЛЕСОВОЗ.  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4929198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ЛЕС, ЛИСТ, ЛИСИЦА, ЛЕНТЯЙ, ЛИСЁНОК, ЛЕСОК, ЛЕНИВЫЙ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2049" name="Picture 1" descr="D:\Мои документы2\dis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429132"/>
            <a:ext cx="1785918" cy="2143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000108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БА – БУ – БЫ     </a:t>
            </a: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</a:rPr>
              <a:t>НА ДВОРЕ СТОЯТ СТОЛБЫ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71612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БУ– БЫ – БА     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ИЗ ОКНА ТОРЧИТ  ТРУБА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071678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ДО – ДУ – ДА      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ГУДЯТ ПРОВОДА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786058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1"/>
                </a:solidFill>
              </a:rPr>
              <a:t>УЖ – ЖУ – ЖУ   МОЛОКО ДАДИМ УЖУ 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500438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ЖА – ЖА – ЖА    ЕСТЬ ИГОЛКИ У ЕЖА 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4071942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ЖИ – ЖИ – ЖИ   ЗДЕСЬ ЖИВУТ ЕЖИ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429520" y="4143380"/>
          <a:ext cx="1428760" cy="2433073"/>
        </p:xfrm>
        <a:graphic>
          <a:graphicData uri="http://schemas.openxmlformats.org/presentationml/2006/ole">
            <p:oleObj spid="_x0000_s1026" name="CorelDRAW" r:id="rId4" imgW="1956600" imgH="3334680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00100" y="214290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Читайте внимательно и правильно. Не ошибайтесь!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 descr="D:\Мои документы2\картинки\Смайлики2\21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857760"/>
            <a:ext cx="819150" cy="800100"/>
          </a:xfrm>
          <a:prstGeom prst="rect">
            <a:avLst/>
          </a:prstGeom>
          <a:noFill/>
        </p:spPr>
      </p:pic>
      <p:pic>
        <p:nvPicPr>
          <p:cNvPr id="1029" name="Picture 5" descr="D:\Мои документы2\картинки\Смайлики2\22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4500570"/>
            <a:ext cx="1214414" cy="1445731"/>
          </a:xfrm>
          <a:prstGeom prst="rect">
            <a:avLst/>
          </a:prstGeom>
          <a:noFill/>
        </p:spPr>
      </p:pic>
      <p:pic>
        <p:nvPicPr>
          <p:cNvPr id="16" name="Picture 11" descr="00004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21434">
            <a:off x="3983359" y="5128088"/>
            <a:ext cx="1521311" cy="108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Добавьте словечко.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07154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СА – СА – СА      В   ЛЕСУ    БЕГАЕТ …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643050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СО – СО – СО    У </a:t>
            </a:r>
            <a:r>
              <a:rPr lang="ru-RU" sz="3600" b="1" dirty="0" smtClean="0">
                <a:solidFill>
                  <a:schemeClr val="accent1"/>
                </a:solidFill>
              </a:rPr>
              <a:t>В</a:t>
            </a:r>
            <a:r>
              <a:rPr lang="ru-RU" sz="3200" b="1" dirty="0" smtClean="0">
                <a:solidFill>
                  <a:schemeClr val="accent1"/>
                </a:solidFill>
              </a:rPr>
              <a:t>ОВЫ </a:t>
            </a:r>
            <a:r>
              <a:rPr lang="ru-RU" sz="3200" b="1" dirty="0" smtClean="0">
                <a:solidFill>
                  <a:schemeClr val="tx2"/>
                </a:solidFill>
              </a:rPr>
              <a:t>…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285992"/>
            <a:ext cx="864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УСЬ – УСЬ – УСЬ      НА   ЛУГУ   ПАСЁТСЯ…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928934"/>
            <a:ext cx="8501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ТА – ТА – ТА     У  НАС  ДОМА  …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3571876"/>
            <a:ext cx="8501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ЧА – ЧА – ЧА    ГОРИТ  В КОМНАТЕ …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4214818"/>
            <a:ext cx="8501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ТЫ – ТЫ – ТЫ   СМЕТАНУ СЪЕЛИ ВСЮ …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63" name="Picture 3" descr="D:\Мои документы2\картинки\a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4643446"/>
            <a:ext cx="1691602" cy="1928802"/>
          </a:xfrm>
          <a:prstGeom prst="rect">
            <a:avLst/>
          </a:prstGeom>
          <a:noFill/>
        </p:spPr>
      </p:pic>
      <p:pic>
        <p:nvPicPr>
          <p:cNvPr id="40964" name="Picture 4" descr="D:\Мои документы2\картинки\a49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5072074"/>
            <a:ext cx="2100472" cy="1462093"/>
          </a:xfrm>
          <a:prstGeom prst="rect">
            <a:avLst/>
          </a:prstGeom>
          <a:noFill/>
        </p:spPr>
      </p:pic>
      <p:pic>
        <p:nvPicPr>
          <p:cNvPr id="40965" name="Picture 5" descr="D:\Мои документы2\сф\Свечи и тд\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50590" y="2500306"/>
            <a:ext cx="893410" cy="1824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Читайте выразительно. 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pic>
        <p:nvPicPr>
          <p:cNvPr id="5" name="Picture 5" descr="D:\Мои документы2\картинки\Смайлики2\2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143512"/>
            <a:ext cx="1214414" cy="1445731"/>
          </a:xfrm>
          <a:prstGeom prst="rect">
            <a:avLst/>
          </a:prstGeom>
          <a:noFill/>
        </p:spPr>
      </p:pic>
      <p:pic>
        <p:nvPicPr>
          <p:cNvPr id="7" name="Picture 4" descr="D:\Мои документы2\картинки\Смайлики2\21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5500702"/>
            <a:ext cx="819150" cy="8001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2910" y="1000108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ТО – ТУ – ТА,  ТО – ТУ – ТА,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 ТОСТ,  ТУЗ,  ВАТА,  ТАКТ,  ТАХТА.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2071678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ПО – ПУ – ПА,  ПО – ПУ – ПА,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ПАПА,  ПОЗА,   ПУХ,   СТОПА.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224" y="3143248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КО – КУ – КА, КО – КУ – КА,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КОК, КУСТ, КАСКА, ЛОМ, МУКА.</a:t>
            </a:r>
          </a:p>
        </p:txBody>
      </p:sp>
      <p:pic>
        <p:nvPicPr>
          <p:cNvPr id="12" name="Picture 11" descr="00004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21434">
            <a:off x="7496949" y="2127692"/>
            <a:ext cx="1521311" cy="108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Rovermate\ФОТОГРАФИИ\фото\Школа\Аним\fa29ca72f0a11ac44d55a0e1c44b4de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215206" y="571480"/>
            <a:ext cx="143351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Какого слога  не стало?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1000108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  ПА  ТА  ДА  КА  СА  ВА  РА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000108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  ПА  ТА  ДА  СА  ВА  РА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1714488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  НО  НЫ  НУ  НИ  НЭ  НЕ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1714488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  НО  НЫ  НУ  НИ  НЕ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2357430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  ТО  КЫ  ГУ  ЛИ  ДЭ  ВЕ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2357430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  ТО  ГУ  ЛИ  ДЭ ВЕ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3000372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ТАТ   КАК   ПАП   РАР  ВАВ   ДАД  МАМ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3071810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ТАТ   КАК   ПАП  ВАВ   ДАД  МАМ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224" y="3714752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КАТ   МИР   ТОК   ВУП   СЫН   ТЭД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662" y="3786190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КАТ   МИР   ТОК    СЫН   ТЭД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3" descr="D:\Мои документы2\картинки\Смайлики2\21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786322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8" grpId="1"/>
      <p:bldP spid="9" grpId="0"/>
      <p:bldP spid="10" grpId="0"/>
      <p:bldP spid="10" grpId="1"/>
      <p:bldP spid="11" grpId="0"/>
      <p:bldP spid="12" grpId="0"/>
      <p:bldP spid="12" grpId="1"/>
      <p:bldP spid="13" grpId="0"/>
      <p:bldP spid="13" grpId="1"/>
      <p:bldP spid="13" grpId="2"/>
      <p:bldP spid="14" grpId="0"/>
      <p:bldP spid="14" grpId="1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Читайте выразительно.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pic>
        <p:nvPicPr>
          <p:cNvPr id="5" name="Picture 4" descr="D:\Мои документы2\картинки\Смайлики2\2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286388"/>
            <a:ext cx="819150" cy="800100"/>
          </a:xfrm>
          <a:prstGeom prst="rect">
            <a:avLst/>
          </a:prstGeom>
          <a:noFill/>
        </p:spPr>
      </p:pic>
      <p:pic>
        <p:nvPicPr>
          <p:cNvPr id="6" name="Picture 5" descr="D:\Мои документы2\картинки\Смайлики2\22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857760"/>
            <a:ext cx="1214414" cy="144573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1000108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БЕ – БЕ – БИ, МЕ – МЕ – МИ,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БЕС,  БИС, МЕХ, СМЕХ, МИФ, ВОЗЬМИ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2071678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ПЕ – ПЕ – ПИ,  ТЕ  ТЕ – ТИ,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ПЕНА, ПИВО, ТЕНЬ, НАЙТИ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5786" y="3071810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ФЕ – ФЕ – ФИ,  ВЕ – ВЕ – ВИ,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КОФЕ, ФИЗИК, ВЕК, ЗОВИ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596" y="4143380"/>
            <a:ext cx="8715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</a:rPr>
              <a:t>ГЕ – ГЕ – ГИ,  НЕ – НЕ – НИ,</a:t>
            </a:r>
          </a:p>
          <a:p>
            <a:pPr algn="ctr"/>
            <a:r>
              <a:rPr lang="ru-RU" sz="3200" b="1" dirty="0" smtClean="0">
                <a:solidFill>
                  <a:schemeClr val="accent5"/>
                </a:solidFill>
              </a:rPr>
              <a:t>ГЕЛЬ, ГИД, ГИПС, НЕФТЬ, СНЕГ, ОНИ</a:t>
            </a:r>
          </a:p>
        </p:txBody>
      </p:sp>
      <p:pic>
        <p:nvPicPr>
          <p:cNvPr id="11" name="Picture 11" descr="00004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69791">
            <a:off x="7683766" y="2624387"/>
            <a:ext cx="1377989" cy="98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Читайте внимательно.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pic>
        <p:nvPicPr>
          <p:cNvPr id="5" name="Picture 4" descr="D:\Мои документы2\картинки\Смайлики2\2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5500702"/>
            <a:ext cx="819150" cy="800100"/>
          </a:xfrm>
          <a:prstGeom prst="rect">
            <a:avLst/>
          </a:prstGeom>
          <a:noFill/>
        </p:spPr>
      </p:pic>
      <p:pic>
        <p:nvPicPr>
          <p:cNvPr id="6" name="Picture 5" descr="D:\Мои документы2\картинки\Смайлики2\22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5143512"/>
            <a:ext cx="1214414" cy="1445731"/>
          </a:xfrm>
          <a:prstGeom prst="rect">
            <a:avLst/>
          </a:prstGeom>
          <a:noFill/>
        </p:spPr>
      </p:pic>
      <p:pic>
        <p:nvPicPr>
          <p:cNvPr id="7" name="Picture 11" descr="00004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21434">
            <a:off x="7496948" y="198890"/>
            <a:ext cx="1521311" cy="108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4348" y="1000108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/>
                </a:solidFill>
              </a:rPr>
              <a:t>МЁ – ТЁ – СЁ , МЁ – ТЁ – СЁ,</a:t>
            </a:r>
            <a:br>
              <a:rPr lang="ru-RU" sz="3200" b="1" dirty="0" smtClean="0">
                <a:solidFill>
                  <a:schemeClr val="accent4"/>
                </a:solidFill>
              </a:rPr>
            </a:br>
            <a:r>
              <a:rPr lang="ru-RU" sz="3200" b="1" dirty="0" smtClean="0">
                <a:solidFill>
                  <a:schemeClr val="accent4"/>
                </a:solidFill>
              </a:rPr>
              <a:t>ТЁЗКА,  МЁД,  УТЁС,  ТЁС,   ВСЁ</a:t>
            </a:r>
            <a:endParaRPr lang="ru-RU" sz="3200" b="1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2000240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/>
                </a:solidFill>
              </a:rPr>
              <a:t>НЁ  - ВЁ – ЧЁТ, НЁ – ВЁ – ЧЁТ,</a:t>
            </a:r>
          </a:p>
          <a:p>
            <a:pPr algn="ctr"/>
            <a:r>
              <a:rPr lang="ru-RU" sz="3200" b="1" dirty="0" smtClean="0">
                <a:solidFill>
                  <a:schemeClr val="accent3"/>
                </a:solidFill>
              </a:rPr>
              <a:t>ГНЁТ,  ОВЁС,  УЧЁТ,  ЗАЧЁТ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3071810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ТЮ – ЗЮ – НЮ,  ТЮ – ЗЮ – НЮ,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ТЮК,  ИЗЮМ,  КОСТЮМ,  МЕНЮ,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Читайте быстро и  внимательно.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072074"/>
            <a:ext cx="2039826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28662" y="107154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КУПИ КИПУ ПИК.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64305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ТЕЧЁТ РЕЧКА, ПЕЧЁТ ПЕЧКА.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21455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У ЕЖА ЕЖАТА,  У УЖА УЖАТА.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2786058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У РЕДЬКИ И РЕПКИ КОРНИ КРЕПКИ.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3357562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ЧЕШУЯ У ЩУЧКИ, ЩЕТИНКА У ЧУШКИ.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3929066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КОЛПАК НА КОЛПАКЕ, ПОД КОЛПАКОМ  КОЛПАК.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150017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072074"/>
            <a:ext cx="2039826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472" y="1000108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ДВА  ДРОВОСЕКА, ДВА ДВРОКОЛА, ДВА ДВРОВОРУБА.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071678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У ЧЕТЫРЁХ ЧЕРЕПАШЕК ПО ЧЕТЫРЕ ЧЕРЕПАШОНКА,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3071810"/>
            <a:ext cx="8429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ЩИПЛЕТ ДЕВОЧКАМ МОРОЗ   НОЖКИ, РУЧКИ, УШКИ, НОС.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4214818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ОРЁЛ НА ГОРЕ, ПЕРО НА ОРЛЕ, ГОРА ПОД ОРЛОМ, ОРЁЛ ПОД ПЕРОМ.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2500" y="5095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Читайте быстро и  внимательно.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52500" y="5095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Читайте быстро и  внимательно.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071546"/>
            <a:ext cx="72866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СТУПА, МУФТА, ПАСТА, ВАХТА,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ВАТА, НОТА, ДАТА, ШАХТА,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МАСКА, КАСКА, ПУСТОТА,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ПАПКА, ТОПКА ДУХОТА.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143248"/>
            <a:ext cx="8215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МАК, ЗНАК, КУСОК, ФРАК, СТОПКА,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СУК, БУК, ЗВУК, МАЯК, ТАКТ, КНОПКА,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ГОД, ВХОД, СОК, БАТОН, КОМПОТ,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ПОЗА, СОПКА, КУСТ, ПОХОД.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4034" name="Picture 2" descr="D:\Мои документы2\картинки\Bambi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643446"/>
            <a:ext cx="1777133" cy="1996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52500" y="5095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Читайте быстро и  внимательно.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071546"/>
            <a:ext cx="79296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МИШКА, ШОВ, ИЗБУШКА, ПЕШКА,</a:t>
            </a:r>
          </a:p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НИША, ШУТ, ПОДУШКА, СПЕШКА,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КАША, ШЕСТЬ, ПОЁШЬ, КУШАК,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НОША, СУШЬ, ЗОВЁШЬ, ИШАК.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214686"/>
            <a:ext cx="8286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ЛАНДЫШ, ЛОТОС, ФЛОКС, ФИАЛКА,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ГОЛУБЬ, СОКОЛ, ДЯТЕЛ, ГАЛКА,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ЛУННИК, ЛУЧ, ЛУНА, СМЕЛ, БЫЛ,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СПАЛ, МОЛЧАЛ, ЗАБЫЛ, ОТКРЫЛ.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3" descr="f5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4429132"/>
            <a:ext cx="1194174" cy="2198685"/>
          </a:xfrm>
          <a:prstGeom prst="rect">
            <a:avLst/>
          </a:prstGeom>
          <a:noFill/>
        </p:spPr>
      </p:pic>
      <p:pic>
        <p:nvPicPr>
          <p:cNvPr id="41986" name="Picture 2" descr="D:\Мои документы2\картинки\a49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5214950"/>
            <a:ext cx="1381125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52500" y="509566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Будьте внимательны. Читайте правильно Не спешите!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4" descr="dog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714884"/>
            <a:ext cx="1959257" cy="19224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85786" y="1500174"/>
            <a:ext cx="807249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Щ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ЕНКА  ПОМЕСТИЛИ В КУХН…  .</a:t>
            </a:r>
          </a:p>
          <a:p>
            <a:pPr algn="just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УГЛ… МЕЖДУ ШКАФ… И СУНДУК… ПОЛОЖИЛИ СТАР…   ПАЛЬТО.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ОСТЕЛЬКА ВЫШЛА МЯГК…    И ТЁПЛ…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215206" y="4714884"/>
            <a:ext cx="1714512" cy="1571612"/>
            <a:chOff x="3936" y="96"/>
            <a:chExt cx="2100" cy="1728"/>
          </a:xfrm>
        </p:grpSpPr>
        <p:pic>
          <p:nvPicPr>
            <p:cNvPr id="4" name="Picture 14" descr="7ed06faabaabt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72" b="6073"/>
            <a:stretch>
              <a:fillRect/>
            </a:stretch>
          </p:blipFill>
          <p:spPr bwMode="auto">
            <a:xfrm>
              <a:off x="4032" y="96"/>
              <a:ext cx="2004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3906" y="1055"/>
              <a:ext cx="574" cy="767"/>
              <a:chOff x="3886" y="1097"/>
              <a:chExt cx="774" cy="919"/>
            </a:xfrm>
          </p:grpSpPr>
          <p:sp>
            <p:nvSpPr>
              <p:cNvPr id="6" name="AutoShape 16"/>
              <p:cNvSpPr>
                <a:spLocks noChangeArrowheads="1"/>
              </p:cNvSpPr>
              <p:nvPr/>
            </p:nvSpPr>
            <p:spPr bwMode="auto">
              <a:xfrm>
                <a:off x="3888" y="1440"/>
                <a:ext cx="765" cy="576"/>
              </a:xfrm>
              <a:custGeom>
                <a:avLst/>
                <a:gdLst>
                  <a:gd name="T0" fmla="*/ 669 w 21600"/>
                  <a:gd name="T1" fmla="*/ 288 h 21600"/>
                  <a:gd name="T2" fmla="*/ 382 w 21600"/>
                  <a:gd name="T3" fmla="*/ 576 h 21600"/>
                  <a:gd name="T4" fmla="*/ 96 w 21600"/>
                  <a:gd name="T5" fmla="*/ 288 h 21600"/>
                  <a:gd name="T6" fmla="*/ 38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9 w 21600"/>
                  <a:gd name="T13" fmla="*/ 4500 h 21600"/>
                  <a:gd name="T14" fmla="*/ 17111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26C2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" name="Oval 17"/>
              <p:cNvSpPr>
                <a:spLocks noChangeArrowheads="1"/>
              </p:cNvSpPr>
              <p:nvPr/>
            </p:nvSpPr>
            <p:spPr bwMode="auto">
              <a:xfrm rot="16228259" flipV="1">
                <a:off x="4099" y="1085"/>
                <a:ext cx="348" cy="769"/>
              </a:xfrm>
              <a:prstGeom prst="ellipse">
                <a:avLst/>
              </a:prstGeom>
              <a:solidFill>
                <a:srgbClr val="F7C59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" name="Freeform 18"/>
              <p:cNvSpPr>
                <a:spLocks/>
              </p:cNvSpPr>
              <p:nvPr/>
            </p:nvSpPr>
            <p:spPr bwMode="auto">
              <a:xfrm>
                <a:off x="3886" y="1097"/>
                <a:ext cx="484" cy="393"/>
              </a:xfrm>
              <a:custGeom>
                <a:avLst/>
                <a:gdLst>
                  <a:gd name="T0" fmla="*/ 0 w 484"/>
                  <a:gd name="T1" fmla="*/ 393 h 393"/>
                  <a:gd name="T2" fmla="*/ 55 w 484"/>
                  <a:gd name="T3" fmla="*/ 201 h 393"/>
                  <a:gd name="T4" fmla="*/ 347 w 484"/>
                  <a:gd name="T5" fmla="*/ 0 h 393"/>
                  <a:gd name="T6" fmla="*/ 484 w 484"/>
                  <a:gd name="T7" fmla="*/ 28 h 3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4"/>
                  <a:gd name="T13" fmla="*/ 0 h 393"/>
                  <a:gd name="T14" fmla="*/ 484 w 484"/>
                  <a:gd name="T15" fmla="*/ 393 h 3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4" h="393">
                    <a:moveTo>
                      <a:pt x="0" y="393"/>
                    </a:moveTo>
                    <a:cubicBezTo>
                      <a:pt x="8" y="324"/>
                      <a:pt x="16" y="259"/>
                      <a:pt x="55" y="201"/>
                    </a:cubicBezTo>
                    <a:cubicBezTo>
                      <a:pt x="101" y="64"/>
                      <a:pt x="213" y="17"/>
                      <a:pt x="347" y="0"/>
                    </a:cubicBezTo>
                    <a:cubicBezTo>
                      <a:pt x="405" y="6"/>
                      <a:pt x="438" y="2"/>
                      <a:pt x="484" y="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9"/>
              <p:cNvSpPr>
                <a:spLocks/>
              </p:cNvSpPr>
              <p:nvPr/>
            </p:nvSpPr>
            <p:spPr bwMode="auto">
              <a:xfrm flipH="1">
                <a:off x="4176" y="1104"/>
                <a:ext cx="484" cy="393"/>
              </a:xfrm>
              <a:custGeom>
                <a:avLst/>
                <a:gdLst>
                  <a:gd name="T0" fmla="*/ 0 w 484"/>
                  <a:gd name="T1" fmla="*/ 393 h 393"/>
                  <a:gd name="T2" fmla="*/ 55 w 484"/>
                  <a:gd name="T3" fmla="*/ 201 h 393"/>
                  <a:gd name="T4" fmla="*/ 347 w 484"/>
                  <a:gd name="T5" fmla="*/ 0 h 393"/>
                  <a:gd name="T6" fmla="*/ 484 w 484"/>
                  <a:gd name="T7" fmla="*/ 28 h 3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4"/>
                  <a:gd name="T13" fmla="*/ 0 h 393"/>
                  <a:gd name="T14" fmla="*/ 484 w 484"/>
                  <a:gd name="T15" fmla="*/ 393 h 3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4" h="393">
                    <a:moveTo>
                      <a:pt x="0" y="393"/>
                    </a:moveTo>
                    <a:cubicBezTo>
                      <a:pt x="8" y="324"/>
                      <a:pt x="16" y="259"/>
                      <a:pt x="55" y="201"/>
                    </a:cubicBezTo>
                    <a:cubicBezTo>
                      <a:pt x="101" y="64"/>
                      <a:pt x="213" y="17"/>
                      <a:pt x="347" y="0"/>
                    </a:cubicBezTo>
                    <a:cubicBezTo>
                      <a:pt x="405" y="6"/>
                      <a:pt x="438" y="2"/>
                      <a:pt x="484" y="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152500" y="509566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Будьте внимательны. Читайте правильно Не спешите!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1643050"/>
            <a:ext cx="84296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М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ОХНАТ…  ПЧЁЛКИ ВЬЮТСЯ НАД УЛЬЯМИ. 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С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ЖУЖЖАНИ…  ЛЕТАЮТ  НАД УЛЬЯМИ,  С   ТРАВК… НА  ТРАВК…  . ПЬЮТ И СОБИРА…  СЛАДК… СОК. БОГАТ… ЗАПАС МЁДУ  ОНИ ГОТОВ… К ЗИМ…   .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pic>
        <p:nvPicPr>
          <p:cNvPr id="3" name="Picture 5" descr="kniga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714" y="0"/>
            <a:ext cx="1555286" cy="10110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Литература: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357298"/>
            <a:ext cx="6929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И, Л, Калинина. Учим детей писать и читать. </a:t>
            </a:r>
          </a:p>
          <a:p>
            <a:r>
              <a:rPr lang="ru-RU" sz="2000" dirty="0" smtClean="0"/>
              <a:t>Москва «Флинта» 1997</a:t>
            </a:r>
          </a:p>
          <a:p>
            <a:r>
              <a:rPr lang="ru-RU" sz="2000" dirty="0" smtClean="0"/>
              <a:t>О. </a:t>
            </a:r>
            <a:r>
              <a:rPr lang="ru-RU" sz="2000" dirty="0" err="1" smtClean="0"/>
              <a:t>Джежелей</a:t>
            </a:r>
            <a:r>
              <a:rPr lang="ru-RU" sz="2000" dirty="0" smtClean="0"/>
              <a:t>. </a:t>
            </a:r>
            <a:r>
              <a:rPr lang="ru-RU" sz="2000" dirty="0" err="1" smtClean="0"/>
              <a:t>Помогайка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Москва. 1994 АО «СТОЛЕТИЕ»</a:t>
            </a:r>
          </a:p>
          <a:p>
            <a:r>
              <a:rPr lang="ru-RU" sz="2000" dirty="0" smtClean="0"/>
              <a:t>Методики Зайцева. Скороговорки</a:t>
            </a:r>
          </a:p>
          <a:p>
            <a:r>
              <a:rPr lang="ru-RU" sz="2000" dirty="0" smtClean="0"/>
              <a:t>Санкт – Петербург Издательский Дом «Нева»</a:t>
            </a:r>
          </a:p>
          <a:p>
            <a:r>
              <a:rPr lang="ru-RU" sz="2000" dirty="0" smtClean="0"/>
              <a:t>Москва «ОЛМА-ПРЕСС»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Rovermate\ФОТОГРАФИИ\фото\Школа\Аним\fa29ca72f0a11ac44d55a0e1c44b4de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215206" y="571480"/>
            <a:ext cx="143351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285728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Какие слоги поменялись  местами?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928670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КА  НА  ДА  СА  ТА  ВА  ФА  МА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000108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МА  НА  ДА  СА  ТА  ВА  ФА  КА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1785926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КА  НО  ДУ  СЫ  ТЭ  ВИ  ГЕ  МЮ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1857364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КА  ГЕ  ДУ  СЫ  ТЭ  ВИ  НО МЮ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500306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КАТ   НАК   ДАМ  САД  ПАС   ЛАВ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2571744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КАТ  НАК   ДАМ  ПАС  САД   ЛАВ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3286124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БИЛ  СУК  ТАК  МУЛ  ПЕЛ  БЫЛ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76" y="3286124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БЫЛ  СУК  ТАК  МУЛ  ПЕЛ  БИЛ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" name="Picture 3" descr="D:\Мои документы2\картинки\Смайлики2\21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5072074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8" grpId="1"/>
      <p:bldP spid="9" grpId="0"/>
      <p:bldP spid="10" grpId="0"/>
      <p:bldP spid="10" grpId="1"/>
      <p:bldP spid="11" grpId="0"/>
      <p:bldP spid="12" grpId="0"/>
      <p:bldP spid="12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pic>
        <p:nvPicPr>
          <p:cNvPr id="4" name="Рисунок 3" descr="book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1071562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3042" y="285728"/>
            <a:ext cx="6643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Чтение слов, отличающихся одной буквой.</a:t>
            </a:r>
            <a:endParaRPr lang="ru-RU" sz="32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1500174"/>
            <a:ext cx="12858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ЛАК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РАК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БАК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МАК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ВАК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ТАК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КАК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1500174"/>
            <a:ext cx="17859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ПАР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БАР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ВАР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МАР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ДАР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ШАР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ЖАР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24" y="1500174"/>
            <a:ext cx="1714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СОК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ТОК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ДОК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РОК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КОК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БОК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ЦОК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1500174"/>
            <a:ext cx="16073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МОЛ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ПОЛ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ТОЛ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КОЛ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ГОЛ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ВОЛ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ЗОЛ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/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endParaRPr lang="ru-RU" sz="32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D:\Мои документы2\картинки\Анимашки\Винни\animated_cartoon_004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4429132"/>
            <a:ext cx="1607348" cy="1928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9" grpId="0"/>
      <p:bldP spid="9" grpId="1"/>
      <p:bldP spid="9" grpId="2"/>
      <p:bldP spid="10" grpId="0"/>
      <p:bldP spid="10" grpId="1"/>
      <p:bldP spid="10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857232"/>
            <a:ext cx="16430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МЯЛ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ВЯЛ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ВЯЗ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РЯД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СЯДЬ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ПЯТЬ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МЯТЬ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ЗЯБЬ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857232"/>
            <a:ext cx="15001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НЁС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ПЁС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ТЁС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ВЁЗ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ТЁК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МЁД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ВЁЛ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ЛЁГ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785794"/>
            <a:ext cx="14287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ВАЛ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ВОЛ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ВИЛ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ВЫЛ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ВЯЛ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ВЁЛ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ВЮЛ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5140" y="714356"/>
            <a:ext cx="17859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</a:rPr>
              <a:t>ТАК</a:t>
            </a:r>
            <a:br>
              <a:rPr lang="ru-RU" sz="3200" b="1" dirty="0" smtClean="0">
                <a:solidFill>
                  <a:schemeClr val="accent6"/>
                </a:solidFill>
              </a:rPr>
            </a:br>
            <a:r>
              <a:rPr lang="ru-RU" sz="3200" b="1" dirty="0" smtClean="0">
                <a:solidFill>
                  <a:schemeClr val="accent6"/>
                </a:solidFill>
              </a:rPr>
              <a:t>ТИК</a:t>
            </a:r>
            <a:br>
              <a:rPr lang="ru-RU" sz="3200" b="1" dirty="0" smtClean="0">
                <a:solidFill>
                  <a:schemeClr val="accent6"/>
                </a:solidFill>
              </a:rPr>
            </a:br>
            <a:r>
              <a:rPr lang="ru-RU" sz="3200" b="1" dirty="0" smtClean="0">
                <a:solidFill>
                  <a:schemeClr val="accent6"/>
                </a:solidFill>
              </a:rPr>
              <a:t>ТУК</a:t>
            </a:r>
            <a:br>
              <a:rPr lang="ru-RU" sz="3200" b="1" dirty="0" smtClean="0">
                <a:solidFill>
                  <a:schemeClr val="accent6"/>
                </a:solidFill>
              </a:rPr>
            </a:br>
            <a:r>
              <a:rPr lang="ru-RU" sz="3200" b="1" dirty="0" smtClean="0">
                <a:solidFill>
                  <a:schemeClr val="accent6"/>
                </a:solidFill>
              </a:rPr>
              <a:t>ТЯК</a:t>
            </a:r>
            <a:br>
              <a:rPr lang="ru-RU" sz="3200" b="1" dirty="0" smtClean="0">
                <a:solidFill>
                  <a:schemeClr val="accent6"/>
                </a:solidFill>
              </a:rPr>
            </a:br>
            <a:r>
              <a:rPr lang="ru-RU" sz="3200" b="1" dirty="0" smtClean="0">
                <a:solidFill>
                  <a:schemeClr val="accent6"/>
                </a:solidFill>
              </a:rPr>
              <a:t>ТОК</a:t>
            </a:r>
            <a:br>
              <a:rPr lang="ru-RU" sz="3200" b="1" dirty="0" smtClean="0">
                <a:solidFill>
                  <a:schemeClr val="accent6"/>
                </a:solidFill>
              </a:rPr>
            </a:br>
            <a:r>
              <a:rPr lang="ru-RU" sz="3200" b="1" dirty="0" smtClean="0">
                <a:solidFill>
                  <a:schemeClr val="accent6"/>
                </a:solidFill>
              </a:rPr>
              <a:t>ТЁК</a:t>
            </a:r>
            <a:br>
              <a:rPr lang="ru-RU" sz="3200" b="1" dirty="0" smtClean="0">
                <a:solidFill>
                  <a:schemeClr val="accent6"/>
                </a:solidFill>
              </a:rPr>
            </a:br>
            <a:r>
              <a:rPr lang="ru-RU" sz="3200" b="1" dirty="0" smtClean="0">
                <a:solidFill>
                  <a:schemeClr val="accent6"/>
                </a:solidFill>
              </a:rPr>
              <a:t>ТЮК</a:t>
            </a:r>
            <a:br>
              <a:rPr lang="ru-RU" sz="3200" b="1" dirty="0" smtClean="0">
                <a:solidFill>
                  <a:schemeClr val="accent6"/>
                </a:solidFill>
              </a:rPr>
            </a:br>
            <a:r>
              <a:rPr lang="ru-RU" sz="3200" b="1" dirty="0" smtClean="0">
                <a:solidFill>
                  <a:schemeClr val="accent6"/>
                </a:solidFill>
              </a:rPr>
              <a:t>ТЕК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pic>
        <p:nvPicPr>
          <p:cNvPr id="8" name="Рисунок 7" descr="book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1562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Мои документы2\картинки\Анимашки\Винни\animated_cartoon_004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4572008"/>
            <a:ext cx="1666880" cy="2000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4" grpId="1"/>
      <p:bldP spid="4" grpId="2"/>
      <p:bldP spid="5" grpId="0"/>
      <p:bldP spid="5" grpId="1"/>
      <p:bldP spid="5" grpId="2"/>
      <p:bldP spid="7" grpId="0"/>
      <p:bldP spid="7" grpId="1"/>
      <p:bldP spid="7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pic>
        <p:nvPicPr>
          <p:cNvPr id="3" name="Рисунок 2" descr="book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071562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00166" y="1071546"/>
            <a:ext cx="22145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ДЕНЬ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ПЕНЬ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ЛЕНЬ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ОЛЕНЬ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ОСЕНЬ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ЗЕЛЕНЬ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РЕМЕНЬ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1142984"/>
            <a:ext cx="1928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КОРЬ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ХОРЬ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ЯКОРЬ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УГОРЬ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УВОРЬ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ХВОРЬ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2" y="1142984"/>
            <a:ext cx="22860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НОЛЬ</a:t>
            </a:r>
            <a:br>
              <a:rPr lang="ru-RU" sz="3200" b="1" dirty="0" smtClean="0"/>
            </a:br>
            <a:r>
              <a:rPr lang="ru-RU" sz="3200" b="1" dirty="0" smtClean="0"/>
              <a:t>СОЛЬ</a:t>
            </a:r>
            <a:br>
              <a:rPr lang="ru-RU" sz="3200" b="1" dirty="0" smtClean="0"/>
            </a:br>
            <a:r>
              <a:rPr lang="ru-RU" sz="3200" b="1" dirty="0" smtClean="0"/>
              <a:t>МОЛЬ</a:t>
            </a:r>
            <a:br>
              <a:rPr lang="ru-RU" sz="3200" b="1" dirty="0" smtClean="0"/>
            </a:br>
            <a:r>
              <a:rPr lang="ru-RU" sz="3200" b="1" dirty="0" smtClean="0"/>
              <a:t>РОЛЬ</a:t>
            </a:r>
            <a:br>
              <a:rPr lang="ru-RU" sz="3200" b="1" dirty="0" smtClean="0"/>
            </a:br>
            <a:r>
              <a:rPr lang="ru-RU" sz="3200" b="1" dirty="0" smtClean="0"/>
              <a:t>ТОЛЬ</a:t>
            </a:r>
            <a:br>
              <a:rPr lang="ru-RU" sz="3200" b="1" dirty="0" smtClean="0"/>
            </a:br>
            <a:r>
              <a:rPr lang="ru-RU" sz="3200" b="1" dirty="0" smtClean="0"/>
              <a:t>БОЛЬ</a:t>
            </a:r>
            <a:endParaRPr lang="ru-RU" sz="3200" b="1" dirty="0"/>
          </a:p>
        </p:txBody>
      </p:sp>
      <p:pic>
        <p:nvPicPr>
          <p:cNvPr id="3074" name="Picture 2" descr="D:\Мои документы2\картинки\Анимашки\Винни\animated_cartoon_005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4572008"/>
            <a:ext cx="1607348" cy="1928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5" grpId="2"/>
      <p:bldP spid="6" grpId="0"/>
      <p:bldP spid="6" grpId="1"/>
      <p:bldP spid="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Договорте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конец словечка.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1571612"/>
            <a:ext cx="15716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БУМА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ТЕЛЕ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БЕРЛО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ДОРО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2071678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ГА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357298"/>
            <a:ext cx="25003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СКОВОРО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ПОГО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ПРИРО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СВОБО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ПРОСТУ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26" y="2071678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7200" b="1" dirty="0" smtClean="0">
                <a:solidFill>
                  <a:schemeClr val="accent5">
                    <a:lumMod val="75000"/>
                  </a:schemeClr>
                </a:solidFill>
              </a:rPr>
              <a:t>ДА</a:t>
            </a:r>
            <a:endParaRPr lang="ru-RU" sz="7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D:\Мои документы2\картинки\Анимашки\Винни\animated_cartoon_005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000504"/>
            <a:ext cx="2166946" cy="2600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500174"/>
            <a:ext cx="26432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ДЕТВО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МАКУЛАТУ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КУЛЬТУ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ЗАВТ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СЕСТ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КВАРТИ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2500306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РА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0826" y="2643182"/>
            <a:ext cx="2285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ru-RU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ЛА</a:t>
            </a:r>
            <a:endParaRPr lang="ru-RU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1643050"/>
            <a:ext cx="26432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ЧЕРНИ</a:t>
            </a:r>
          </a:p>
          <a:p>
            <a:r>
              <a:rPr lang="ru-RU" sz="3200" b="1" dirty="0" smtClean="0">
                <a:solidFill>
                  <a:schemeClr val="tx2"/>
                </a:solidFill>
              </a:rPr>
              <a:t>СТРАШИ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КУК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АКУ</a:t>
            </a:r>
          </a:p>
          <a:p>
            <a:r>
              <a:rPr lang="ru-RU" sz="3200" b="1" dirty="0" smtClean="0">
                <a:solidFill>
                  <a:schemeClr val="tx2"/>
                </a:solidFill>
              </a:rPr>
              <a:t>МЕТ</a:t>
            </a:r>
          </a:p>
          <a:p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D:\Мои документы2\картинки\Анимашки\Винни\animated_cartoon_00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643445"/>
            <a:ext cx="1785950" cy="2060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923</TotalTime>
  <Words>1130</Words>
  <Application>Microsoft Office PowerPoint</Application>
  <PresentationFormat>Экран (4:3)</PresentationFormat>
  <Paragraphs>297</Paragraphs>
  <Slides>38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Трек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sctu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sp3</dc:creator>
  <cp:lastModifiedBy>Лариса</cp:lastModifiedBy>
  <cp:revision>88</cp:revision>
  <dcterms:created xsi:type="dcterms:W3CDTF">2009-02-15T06:42:02Z</dcterms:created>
  <dcterms:modified xsi:type="dcterms:W3CDTF">2012-04-25T10:21:36Z</dcterms:modified>
</cp:coreProperties>
</file>