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91" r:id="rId5"/>
    <p:sldId id="292" r:id="rId6"/>
    <p:sldId id="296" r:id="rId7"/>
    <p:sldId id="293" r:id="rId8"/>
    <p:sldId id="299" r:id="rId9"/>
    <p:sldId id="297" r:id="rId10"/>
    <p:sldId id="300" r:id="rId11"/>
    <p:sldId id="301" r:id="rId12"/>
    <p:sldId id="302" r:id="rId13"/>
    <p:sldId id="304" r:id="rId14"/>
    <p:sldId id="295" r:id="rId15"/>
    <p:sldId id="275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uG8bhLG7tSq/BprPfOozGg==" hashData="/KwF+GqkuiXaLIRKIK/Jy3sXAUA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09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18"/>
    </p:cViewPr>
  </p:sorterViewPr>
  <p:notesViewPr>
    <p:cSldViewPr>
      <p:cViewPr varScale="1">
        <p:scale>
          <a:sx n="81" d="100"/>
          <a:sy n="81" d="100"/>
        </p:scale>
        <p:origin x="-20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0715C-7A0B-48FC-A92D-4C7C67760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75089-99EB-44E0-A749-6D903276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forum.materinstvo.ru/lofiversion/index.php/t336790-200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72" y="571480"/>
            <a:ext cx="8072494" cy="57150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1000108"/>
            <a:ext cx="70584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Определение </a:t>
            </a:r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падежей</a:t>
            </a:r>
            <a:endParaRPr lang="ru-RU" sz="5400" b="1" cap="none" spc="0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имён  существительных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3071810"/>
            <a:ext cx="7143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Интерактивный  тренажёр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86256"/>
            <a:ext cx="72866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cap="none" spc="0" dirty="0" smtClean="0">
                <a:ln w="11430"/>
                <a:solidFill>
                  <a:srgbClr val="002060"/>
                </a:solidFill>
              </a:rPr>
              <a:t>Коломенская В. Г.</a:t>
            </a:r>
          </a:p>
          <a:p>
            <a:r>
              <a:rPr lang="ru-RU" sz="2400" dirty="0" smtClean="0">
                <a:ln w="11430"/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sz="2400" cap="none" spc="0" dirty="0" smtClean="0">
                <a:ln w="11430"/>
                <a:solidFill>
                  <a:srgbClr val="002060"/>
                </a:solidFill>
              </a:rPr>
              <a:t>МБОУ СОШ № 15</a:t>
            </a:r>
          </a:p>
          <a:p>
            <a:r>
              <a:rPr lang="ru-RU" sz="2400" dirty="0" smtClean="0">
                <a:ln w="11430"/>
                <a:solidFill>
                  <a:srgbClr val="002060"/>
                </a:solidFill>
              </a:rPr>
              <a:t>г. Владикавказ, РСО-А</a:t>
            </a:r>
            <a:endParaRPr lang="ru-RU" sz="24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pic>
        <p:nvPicPr>
          <p:cNvPr id="11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228184" y="3933056"/>
            <a:ext cx="1825936" cy="2177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Роза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из пластилина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Солнце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0" baseline="0" dirty="0" smtClean="0"/>
                        <a:t>взошло</a:t>
                      </a:r>
                      <a:endParaRPr lang="ru-RU" sz="2400" b="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Думать </a:t>
                      </a:r>
                      <a:r>
                        <a:rPr lang="ru-RU" sz="2400" b="1" baseline="0" dirty="0" smtClean="0"/>
                        <a:t>головой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Привёл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к магазину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Читала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газету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Подарок </a:t>
                      </a:r>
                      <a:r>
                        <a:rPr lang="ru-RU" sz="2400" b="1" baseline="0" dirty="0" smtClean="0"/>
                        <a:t>другу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Поливала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астры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1"/>
          <p:cNvGrpSpPr/>
          <p:nvPr/>
        </p:nvGrpSpPr>
        <p:grpSpPr>
          <a:xfrm>
            <a:off x="4286248" y="2786058"/>
            <a:ext cx="2989818" cy="3057681"/>
            <a:chOff x="3539492" y="1440813"/>
            <a:chExt cx="1777829" cy="3726387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4346593" y="3182038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4304114" y="4313833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4728904" y="4836202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4771383" y="3704407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5142762" y="2563536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3921803" y="1440813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3539492" y="1963180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>
            <a:hlinkClick r:id="rId3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pic>
        <p:nvPicPr>
          <p:cNvPr id="77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Овальная выноска 77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8.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Фильм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о принцессе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Залез </a:t>
                      </a:r>
                      <a:r>
                        <a:rPr lang="ru-RU" sz="2400" b="1" baseline="0" dirty="0" smtClean="0"/>
                        <a:t>за комод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Летала </a:t>
                      </a:r>
                      <a:r>
                        <a:rPr lang="ru-RU" sz="2400" b="1" baseline="0" dirty="0" smtClean="0"/>
                        <a:t>над столом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Шла </a:t>
                      </a:r>
                      <a:r>
                        <a:rPr lang="ru-RU" sz="2400" b="1" baseline="0" dirty="0" smtClean="0"/>
                        <a:t>по канату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Читала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о пиратах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Кормить </a:t>
                      </a:r>
                      <a:r>
                        <a:rPr lang="ru-RU" sz="2400" b="1" baseline="0" dirty="0" smtClean="0"/>
                        <a:t>кошку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Изучать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химию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1"/>
          <p:cNvGrpSpPr/>
          <p:nvPr/>
        </p:nvGrpSpPr>
        <p:grpSpPr>
          <a:xfrm>
            <a:off x="5643570" y="2714620"/>
            <a:ext cx="2365265" cy="3057682"/>
            <a:chOff x="4346593" y="1440812"/>
            <a:chExt cx="1406452" cy="3726388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4346593" y="3182038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4728905" y="4313834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4728904" y="4836202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5578486" y="3704405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5153695" y="2659698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5536006" y="1440812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4728906" y="1963180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>
            <a:hlinkClick r:id="rId3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pic>
        <p:nvPicPr>
          <p:cNvPr id="71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Овальная выноска 76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9.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Овальная выноска 73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10.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Светил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фонариком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Запить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лекарство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Пели </a:t>
                      </a:r>
                      <a:r>
                        <a:rPr lang="ru-RU" sz="2400" b="1" baseline="0" dirty="0" smtClean="0"/>
                        <a:t>про весну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Поездка </a:t>
                      </a:r>
                      <a:r>
                        <a:rPr lang="ru-RU" sz="2400" b="1" baseline="0" dirty="0" smtClean="0"/>
                        <a:t>к морю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Ёлка </a:t>
                      </a:r>
                      <a:r>
                        <a:rPr lang="ru-RU" sz="2400" b="1" baseline="0" dirty="0" smtClean="0"/>
                        <a:t>из картона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Привет </a:t>
                      </a:r>
                      <a:r>
                        <a:rPr lang="ru-RU" sz="2400" b="1" baseline="0" dirty="0" smtClean="0"/>
                        <a:t>от соседа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Рос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около рябины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1"/>
          <p:cNvGrpSpPr/>
          <p:nvPr/>
        </p:nvGrpSpPr>
        <p:grpSpPr>
          <a:xfrm>
            <a:off x="4929190" y="2714620"/>
            <a:ext cx="2365261" cy="3057681"/>
            <a:chOff x="3921804" y="1440812"/>
            <a:chExt cx="1406450" cy="3726387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4346593" y="3182038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3921804" y="4313834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3921805" y="4836201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3921804" y="3704405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4728905" y="2659699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5153695" y="1440812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4728905" y="1963181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>
            <a:hlinkClick r:id="rId3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pic>
        <p:nvPicPr>
          <p:cNvPr id="71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556792"/>
          <a:ext cx="7848872" cy="4349932"/>
        </p:xfrm>
        <a:graphic>
          <a:graphicData uri="http://schemas.openxmlformats.org/drawingml/2006/table">
            <a:tbl>
              <a:tblPr/>
              <a:tblGrid>
                <a:gridCol w="840951"/>
                <a:gridCol w="1681901"/>
                <a:gridCol w="3420953"/>
                <a:gridCol w="1905067"/>
              </a:tblGrid>
              <a:tr h="8752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90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Вспомога-тельное</a:t>
                      </a:r>
                      <a:r>
                        <a:rPr lang="ru-RU" sz="18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слово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Предлоги</a:t>
                      </a:r>
                      <a:endParaRPr lang="ru-RU" sz="18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Вопросы</a:t>
                      </a:r>
                      <a:endParaRPr lang="ru-RU" sz="1800" b="1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И.п.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Есть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dirty="0">
                          <a:latin typeface="Times New Roman"/>
                          <a:ea typeface="Times New Roman"/>
                        </a:rPr>
                        <a:t>               </a:t>
                      </a:r>
                      <a:endParaRPr lang="ru-RU" sz="19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9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900" dirty="0">
                          <a:latin typeface="Times New Roman"/>
                          <a:ea typeface="Times New Roman"/>
                        </a:rPr>
                        <a:t>-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Кто? Что?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095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Р.п.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Нет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0" i="1" dirty="0" smtClean="0">
                          <a:latin typeface="Times New Roman"/>
                          <a:ea typeface="Times New Roman"/>
                        </a:rPr>
                        <a:t>от,</a:t>
                      </a:r>
                      <a:r>
                        <a:rPr lang="ru-RU" sz="1900" b="0" i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900" b="0" i="1" dirty="0" smtClean="0">
                          <a:latin typeface="Times New Roman"/>
                          <a:ea typeface="Times New Roman"/>
                        </a:rPr>
                        <a:t>до</a:t>
                      </a:r>
                      <a:r>
                        <a:rPr lang="ru-RU" sz="1900" b="0" i="1" dirty="0">
                          <a:latin typeface="Times New Roman"/>
                          <a:ea typeface="Times New Roman"/>
                        </a:rPr>
                        <a:t>, из, без, </a:t>
                      </a:r>
                      <a:r>
                        <a:rPr lang="ru-RU" sz="1900" b="0" i="1" dirty="0" smtClean="0">
                          <a:latin typeface="Times New Roman"/>
                          <a:ea typeface="Times New Roman"/>
                        </a:rPr>
                        <a:t>у, </a:t>
                      </a:r>
                      <a:r>
                        <a:rPr lang="ru-RU" sz="1900" b="0" i="1" dirty="0">
                          <a:latin typeface="Times New Roman"/>
                          <a:ea typeface="Times New Roman"/>
                        </a:rPr>
                        <a:t>для, около, </a:t>
                      </a:r>
                      <a:r>
                        <a:rPr lang="ru-RU" sz="1900" b="0" i="1" dirty="0" smtClean="0">
                          <a:latin typeface="Times New Roman"/>
                          <a:ea typeface="Times New Roman"/>
                        </a:rPr>
                        <a:t>после, </a:t>
                      </a:r>
                      <a:r>
                        <a:rPr lang="ru-RU" sz="1900" b="0" i="1" dirty="0">
                          <a:latin typeface="Times New Roman"/>
                          <a:ea typeface="Times New Roman"/>
                        </a:rPr>
                        <a:t>с, кроме, вокруг</a:t>
                      </a:r>
                      <a:endParaRPr lang="ru-RU" sz="1100" b="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Кого? Чего?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095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Д.п.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Дать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latin typeface="Times New Roman"/>
                          <a:ea typeface="Times New Roman"/>
                        </a:rPr>
                        <a:t>к, </a:t>
                      </a:r>
                      <a:r>
                        <a:rPr lang="ru-RU" sz="1900" b="0" i="1" dirty="0" smtClean="0">
                          <a:latin typeface="Times New Roman"/>
                          <a:ea typeface="Times New Roman"/>
                        </a:rPr>
                        <a:t>по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b="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Кому? Чему?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095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В.п.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Вижу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latin typeface="Times New Roman"/>
                          <a:ea typeface="Times New Roman"/>
                        </a:rPr>
                        <a:t>в, </a:t>
                      </a:r>
                      <a:r>
                        <a:rPr lang="ru-RU" sz="1900" b="0" i="1" dirty="0" smtClean="0">
                          <a:latin typeface="Times New Roman"/>
                          <a:ea typeface="Times New Roman"/>
                        </a:rPr>
                        <a:t>на, </a:t>
                      </a:r>
                      <a:r>
                        <a:rPr lang="ru-RU" sz="1900" b="0" i="1" dirty="0">
                          <a:latin typeface="Times New Roman"/>
                          <a:ea typeface="Times New Roman"/>
                        </a:rPr>
                        <a:t>за, под, про, через</a:t>
                      </a:r>
                      <a:endParaRPr lang="ru-RU" sz="1100" b="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Кого? Что?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095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Т.п.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Творю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latin typeface="Times New Roman"/>
                          <a:ea typeface="Times New Roman"/>
                        </a:rPr>
                        <a:t>над, под, за, перед, с, между</a:t>
                      </a:r>
                      <a:endParaRPr lang="ru-RU" sz="1100" b="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Кем? Чем?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095"/>
                    </a:solidFill>
                  </a:tcPr>
                </a:tc>
              </a:tr>
              <a:tr h="579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</a:rPr>
                        <a:t>П.п.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Переживаю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900" b="0" i="1" dirty="0">
                          <a:latin typeface="Times New Roman"/>
                          <a:ea typeface="Times New Roman"/>
                        </a:rPr>
                        <a:t>о (об), в, во, на, </a:t>
                      </a:r>
                      <a:r>
                        <a:rPr lang="ru-RU" sz="1900" b="0" i="1" dirty="0" smtClean="0">
                          <a:latin typeface="Times New Roman"/>
                          <a:ea typeface="Times New Roman"/>
                        </a:rPr>
                        <a:t>при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b="0" dirty="0">
                        <a:latin typeface="Times New Roman"/>
                        <a:ea typeface="Times New Roman"/>
                      </a:endParaRP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 ком? О чём?</a:t>
                      </a:r>
                    </a:p>
                  </a:txBody>
                  <a:tcPr marL="65314" marR="65314" marT="0" marB="0"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095"/>
                    </a:solidFill>
                  </a:tcPr>
                </a:tc>
              </a:tr>
            </a:tbl>
          </a:graphicData>
        </a:graphic>
      </p:graphicFrame>
      <p:pic>
        <p:nvPicPr>
          <p:cNvPr id="6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520" y="260648"/>
            <a:ext cx="1323812" cy="2008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15206" y="357166"/>
            <a:ext cx="1691026" cy="2016904"/>
          </a:xfrm>
          <a:prstGeom prst="rect">
            <a:avLst/>
          </a:prstGeom>
          <a:noFill/>
        </p:spPr>
      </p:pic>
      <p:sp>
        <p:nvSpPr>
          <p:cNvPr id="8" name="Скругленный прямоугольник 7">
            <a:hlinkClick r:id="" action="ppaction://hlinkshowjump?jump=lastslideviewed"/>
          </p:cNvPr>
          <p:cNvSpPr/>
          <p:nvPr/>
        </p:nvSpPr>
        <p:spPr>
          <a:xfrm>
            <a:off x="3203848" y="6093296"/>
            <a:ext cx="271464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Назад!</a:t>
            </a:r>
            <a:endParaRPr lang="ru-RU" sz="1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714488"/>
            <a:ext cx="6143668" cy="292387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</a:rPr>
              <a:t>   Презентацию выполнила учитель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</a:rPr>
              <a:t>начальных классов 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</a:rPr>
              <a:t>МБОУ СОШ № 15 г.Владикавказа Коломенская В. Г.</a:t>
            </a:r>
          </a:p>
          <a:p>
            <a:pPr algn="ctr"/>
            <a:r>
              <a:rPr lang="ru-RU" sz="24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декабрь</a:t>
            </a:r>
            <a:r>
              <a:rPr lang="ru-RU" sz="2400" cap="none" spc="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, 2013 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pic>
        <p:nvPicPr>
          <p:cNvPr id="10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90746" y="3501008"/>
            <a:ext cx="1931950" cy="2304256"/>
          </a:xfrm>
          <a:prstGeom prst="rect">
            <a:avLst/>
          </a:prstGeom>
          <a:noFill/>
        </p:spPr>
      </p:pic>
      <p:pic>
        <p:nvPicPr>
          <p:cNvPr id="11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3567" y="3517074"/>
            <a:ext cx="1512168" cy="2293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00166" y="1928802"/>
            <a:ext cx="6143668" cy="58477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Иллюстративные  источники</a:t>
            </a:r>
            <a:r>
              <a:rPr lang="ru-RU" sz="24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 </a:t>
            </a: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 начало 14">
            <a:hlinkClick r:id="" action="ppaction://hlinkshowjump?jump=firstslide" highlightClick="1"/>
          </p:cNvPr>
          <p:cNvSpPr/>
          <p:nvPr/>
        </p:nvSpPr>
        <p:spPr>
          <a:xfrm>
            <a:off x="0" y="6429396"/>
            <a:ext cx="428596" cy="42860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pic>
        <p:nvPicPr>
          <p:cNvPr id="13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429388" y="2357430"/>
            <a:ext cx="1992323" cy="237626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547664" y="2780928"/>
            <a:ext cx="4953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http://forum.materinstvo.ru/lofiversion/index.php/t336790-200.html</a:t>
            </a:r>
            <a:r>
              <a:rPr lang="ru-RU" dirty="0" smtClean="0"/>
              <a:t>          гномики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714488"/>
            <a:ext cx="6143668" cy="4031873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</a:rPr>
              <a:t>     </a:t>
            </a:r>
            <a:r>
              <a:rPr lang="ru-RU" sz="32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Проверь свои знания, определи падеж имен существительных. 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Щелчок по выбранной ячейке покажет, ошибаешься ты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или нет.</a:t>
            </a:r>
          </a:p>
          <a:p>
            <a:pPr algn="ctr"/>
            <a:r>
              <a:rPr lang="ru-RU" sz="3200" cap="none" spc="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Если есть необходимость – повтори правило</a:t>
            </a:r>
            <a:r>
              <a:rPr lang="ru-RU" sz="24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 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pic>
        <p:nvPicPr>
          <p:cNvPr id="11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3567" y="785794"/>
            <a:ext cx="1524415" cy="2312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072330" y="3857628"/>
            <a:ext cx="1832001" cy="218504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Заблудился </a:t>
                      </a:r>
                      <a:r>
                        <a:rPr lang="ru-RU" sz="2400" b="1" dirty="0" smtClean="0"/>
                        <a:t>в лесу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Сошёл </a:t>
                      </a:r>
                      <a:r>
                        <a:rPr lang="ru-RU" sz="2400" b="1" dirty="0" smtClean="0"/>
                        <a:t>с дороги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Проехал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под</a:t>
                      </a:r>
                      <a:r>
                        <a:rPr lang="ru-RU" sz="2400" b="1" dirty="0" smtClean="0"/>
                        <a:t> мостом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Качались </a:t>
                      </a:r>
                      <a:r>
                        <a:rPr lang="ru-RU" sz="2400" b="1" dirty="0" smtClean="0"/>
                        <a:t>на ветвях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Играть </a:t>
                      </a:r>
                      <a:r>
                        <a:rPr lang="ru-RU" sz="2400" b="1" dirty="0" smtClean="0"/>
                        <a:t>с друзьями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Летят </a:t>
                      </a:r>
                      <a:r>
                        <a:rPr lang="ru-RU" sz="2400" b="1" baseline="0" dirty="0" smtClean="0"/>
                        <a:t>снежинки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Идти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по тропинке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65" name="Группа 51"/>
          <p:cNvGrpSpPr/>
          <p:nvPr/>
        </p:nvGrpSpPr>
        <p:grpSpPr>
          <a:xfrm>
            <a:off x="4214810" y="2786058"/>
            <a:ext cx="3723253" cy="3045153"/>
            <a:chOff x="3550423" y="1362824"/>
            <a:chExt cx="2208908" cy="3798180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5542389" y="3144898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3550423" y="4295384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4313304" y="4830006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5160949" y="3679521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5160948" y="2432099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5584772" y="1362824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3931862" y="1930755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6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77" name="Скругленный прямоугольник 76">
            <a:hlinkClick r:id="rId4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79" name="Управляющая кнопка: далее 78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ьная выноска 67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1.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Лодка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из дерева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Тоска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по дому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Пролетел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над</a:t>
                      </a:r>
                      <a:r>
                        <a:rPr lang="ru-RU" sz="2400" b="1" dirty="0" smtClean="0"/>
                        <a:t> домом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Вырос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на полянке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Спросить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у</a:t>
                      </a:r>
                      <a:r>
                        <a:rPr lang="ru-RU" sz="2400" b="1" dirty="0" smtClean="0"/>
                        <a:t> друзей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Ребята</a:t>
                      </a:r>
                      <a:r>
                        <a:rPr lang="ru-RU" sz="2400" baseline="0" dirty="0" smtClean="0"/>
                        <a:t> гуляли</a:t>
                      </a:r>
                      <a:endParaRPr lang="ru-RU" sz="24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Увидел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забор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7" name="Группа 51"/>
          <p:cNvGrpSpPr/>
          <p:nvPr/>
        </p:nvGrpSpPr>
        <p:grpSpPr>
          <a:xfrm>
            <a:off x="4286248" y="2786058"/>
            <a:ext cx="3643499" cy="3057682"/>
            <a:chOff x="3550423" y="1353751"/>
            <a:chExt cx="2166525" cy="3726388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5542389" y="3144898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3550423" y="4295384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4728904" y="4749141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3964282" y="3617344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5160948" y="2432099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4321315" y="1876120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3964281" y="1353751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6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77" name="Скругленный прямоугольник 76">
            <a:hlinkClick r:id="rId4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ьная выноска 70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2.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Съели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dirty="0" smtClean="0"/>
                        <a:t>бутерброд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Букет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сирени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Решал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задачу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Пришла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зима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Домик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из соломы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Рисунок </a:t>
                      </a:r>
                      <a:r>
                        <a:rPr lang="ru-RU" sz="2400" b="1" baseline="0" dirty="0" smtClean="0"/>
                        <a:t>акварелью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Писать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о маме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7" name="Группа 51"/>
          <p:cNvGrpSpPr/>
          <p:nvPr/>
        </p:nvGrpSpPr>
        <p:grpSpPr>
          <a:xfrm>
            <a:off x="4286248" y="2786058"/>
            <a:ext cx="3651149" cy="3057681"/>
            <a:chOff x="3539491" y="1440812"/>
            <a:chExt cx="2171074" cy="3726387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3539491" y="3094976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5153694" y="4313834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5536006" y="4836201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3964282" y="3704405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4728905" y="2659699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4728902" y="1440812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3931862" y="1930755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8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Скругленный прямоугольник 73">
            <a:hlinkClick r:id="rId4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80" name="Овальная выноска 79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3.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Мечтать </a:t>
                      </a:r>
                      <a:r>
                        <a:rPr lang="ru-RU" sz="2400" b="1" dirty="0" smtClean="0"/>
                        <a:t>о встрече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Получила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от подруги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Пришёл </a:t>
                      </a:r>
                      <a:r>
                        <a:rPr lang="ru-RU" sz="2400" b="1" dirty="0" smtClean="0"/>
                        <a:t>с подарком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Писали </a:t>
                      </a:r>
                      <a:r>
                        <a:rPr lang="ru-RU" sz="2400" b="1" dirty="0" smtClean="0"/>
                        <a:t>на бумаге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Уйти </a:t>
                      </a:r>
                      <a:r>
                        <a:rPr lang="ru-RU" sz="2400" b="1" dirty="0" smtClean="0"/>
                        <a:t>с врачом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Пели </a:t>
                      </a:r>
                      <a:r>
                        <a:rPr lang="ru-RU" sz="2400" b="1" baseline="0" dirty="0" smtClean="0"/>
                        <a:t>птицы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Подойти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к школе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7" name="Группа 51"/>
          <p:cNvGrpSpPr/>
          <p:nvPr/>
        </p:nvGrpSpPr>
        <p:grpSpPr>
          <a:xfrm>
            <a:off x="4214810" y="2786058"/>
            <a:ext cx="3723253" cy="3045153"/>
            <a:chOff x="3550423" y="1362824"/>
            <a:chExt cx="2208908" cy="3798180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5542389" y="3144898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3550423" y="4295384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4313304" y="4830006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5160949" y="3679521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5160948" y="2432099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5584772" y="1362824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3931862" y="1930755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6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77" name="Скругленный прямоугольник 76">
            <a:hlinkClick r:id="rId4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ьная выноска 70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4.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Чашка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из фарфора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Зацвела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сирень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Думать </a:t>
                      </a:r>
                      <a:r>
                        <a:rPr lang="ru-RU" sz="2400" b="1" baseline="0" dirty="0" smtClean="0"/>
                        <a:t>над задачей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Пришил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к платью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Читала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сказку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Письмо </a:t>
                      </a:r>
                      <a:r>
                        <a:rPr lang="ru-RU" sz="2400" b="1" baseline="0" dirty="0" smtClean="0"/>
                        <a:t>другу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Пускать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кораблики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1"/>
          <p:cNvGrpSpPr/>
          <p:nvPr/>
        </p:nvGrpSpPr>
        <p:grpSpPr>
          <a:xfrm>
            <a:off x="4286248" y="2786058"/>
            <a:ext cx="3008203" cy="3057681"/>
            <a:chOff x="3539492" y="1440813"/>
            <a:chExt cx="1788761" cy="3726387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4346593" y="3182038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4304114" y="4313833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4728904" y="4836202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4771383" y="3704407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5153694" y="2659698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3921803" y="1440813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3539492" y="1963180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>
            <a:hlinkClick r:id="rId3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pic>
        <p:nvPicPr>
          <p:cNvPr id="74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Овальная выноска 76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5.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Брюки </a:t>
                      </a:r>
                      <a:r>
                        <a:rPr lang="ru-RU" sz="2400" b="1" baseline="0" dirty="0" smtClean="0"/>
                        <a:t>из шерсти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Прилетели </a:t>
                      </a:r>
                      <a:r>
                        <a:rPr lang="ru-RU" sz="2400" b="1" baseline="0" dirty="0" smtClean="0"/>
                        <a:t>ласточки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Взошло </a:t>
                      </a:r>
                      <a:r>
                        <a:rPr lang="ru-RU" sz="2400" b="1" baseline="0" dirty="0" smtClean="0"/>
                        <a:t>над горами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Подул </a:t>
                      </a:r>
                      <a:r>
                        <a:rPr lang="ru-RU" sz="2400" b="1" baseline="0" dirty="0" smtClean="0"/>
                        <a:t>ветер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Вытирала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слёзы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Открытка для </a:t>
                      </a:r>
                      <a:r>
                        <a:rPr lang="ru-RU" sz="2400" b="1" baseline="0" dirty="0" smtClean="0"/>
                        <a:t>друга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Прыгать</a:t>
                      </a:r>
                      <a:r>
                        <a:rPr lang="ru-RU" sz="2400" baseline="0" dirty="0" smtClean="0"/>
                        <a:t> через </a:t>
                      </a:r>
                      <a:r>
                        <a:rPr lang="ru-RU" sz="2400" b="1" baseline="0" dirty="0" smtClean="0"/>
                        <a:t>лужи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1"/>
          <p:cNvGrpSpPr/>
          <p:nvPr/>
        </p:nvGrpSpPr>
        <p:grpSpPr>
          <a:xfrm>
            <a:off x="4286248" y="2786058"/>
            <a:ext cx="2989819" cy="3057681"/>
            <a:chOff x="3528560" y="1440813"/>
            <a:chExt cx="1777829" cy="3726387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3528560" y="3172965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3910871" y="4304762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4728904" y="4836202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4771383" y="3704407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5131830" y="2563534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3921803" y="1440813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3539492" y="1963180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>
            <a:hlinkClick r:id="rId3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pic>
        <p:nvPicPr>
          <p:cNvPr id="71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Овальная выноска 77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6.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2285992"/>
          <a:ext cx="7162028" cy="374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028"/>
                <a:gridCol w="684000"/>
                <a:gridCol w="684000"/>
                <a:gridCol w="684000"/>
                <a:gridCol w="684000"/>
                <a:gridCol w="684000"/>
                <a:gridCol w="684000"/>
              </a:tblGrid>
              <a:tr h="468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И.п.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Р.п.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Д.п.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В.п. 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Т.п.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</a:rPr>
                        <a:t>П.п.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Бегали </a:t>
                      </a:r>
                      <a:r>
                        <a:rPr lang="ru-RU" sz="2400" b="1" baseline="0" dirty="0" smtClean="0"/>
                        <a:t> по лесу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Зажглись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звёзды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Сверкали </a:t>
                      </a:r>
                      <a:r>
                        <a:rPr lang="ru-RU" sz="2400" b="1" baseline="0" dirty="0" smtClean="0"/>
                        <a:t>снежинки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Самолётик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из бумаги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Вязала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крючком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baseline="0" dirty="0" smtClean="0"/>
                        <a:t>Летели </a:t>
                      </a:r>
                      <a:r>
                        <a:rPr lang="ru-RU" sz="2400" b="1" baseline="0" dirty="0" smtClean="0"/>
                        <a:t>над лугом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Ждать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="1" baseline="0" dirty="0" smtClean="0"/>
                        <a:t>корабль</a:t>
                      </a:r>
                      <a:endParaRPr lang="ru-RU" sz="2400" b="1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51"/>
          <p:cNvGrpSpPr/>
          <p:nvPr/>
        </p:nvGrpSpPr>
        <p:grpSpPr>
          <a:xfrm>
            <a:off x="4286248" y="2786058"/>
            <a:ext cx="3008203" cy="3065125"/>
            <a:chOff x="3528561" y="1431741"/>
            <a:chExt cx="1788761" cy="3735459"/>
          </a:xfrm>
        </p:grpSpPr>
        <p:sp>
          <p:nvSpPr>
            <p:cNvPr id="66" name="Половина рамки 65"/>
            <p:cNvSpPr/>
            <p:nvPr/>
          </p:nvSpPr>
          <p:spPr>
            <a:xfrm rot="13490963">
              <a:off x="3953350" y="3163893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7" name="Половина рамки 66"/>
            <p:cNvSpPr/>
            <p:nvPr/>
          </p:nvSpPr>
          <p:spPr>
            <a:xfrm rot="13490963">
              <a:off x="5142762" y="4295690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9" name="Половина рамки 68"/>
            <p:cNvSpPr/>
            <p:nvPr/>
          </p:nvSpPr>
          <p:spPr>
            <a:xfrm rot="13490963">
              <a:off x="4728904" y="4836202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0" name="Половина рамки 69"/>
            <p:cNvSpPr/>
            <p:nvPr/>
          </p:nvSpPr>
          <p:spPr>
            <a:xfrm rot="13490963">
              <a:off x="5142763" y="3686261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2" name="Половина рамки 71"/>
            <p:cNvSpPr/>
            <p:nvPr/>
          </p:nvSpPr>
          <p:spPr>
            <a:xfrm rot="13490963">
              <a:off x="3528561" y="2641556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3" name="Половина рамки 72"/>
            <p:cNvSpPr/>
            <p:nvPr/>
          </p:nvSpPr>
          <p:spPr>
            <a:xfrm rot="13490963">
              <a:off x="4335661" y="1431741"/>
              <a:ext cx="174559" cy="330997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5" name="Половина рамки 74"/>
            <p:cNvSpPr/>
            <p:nvPr/>
          </p:nvSpPr>
          <p:spPr>
            <a:xfrm rot="13490963">
              <a:off x="3539492" y="1963180"/>
              <a:ext cx="174559" cy="330998"/>
            </a:xfrm>
            <a:prstGeom prst="halfFrame">
              <a:avLst>
                <a:gd name="adj1" fmla="val 13432"/>
                <a:gd name="adj2" fmla="val 16561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08.12.2013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7193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07193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07193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07193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5773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5773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5773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75773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5773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5773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75773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44354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4354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44354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44354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4354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544354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4354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29349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129349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9349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129349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129349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129349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129349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815154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815154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6815154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6815154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815154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815154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815154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7500958" y="2786058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7500958" y="3214686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7500958" y="3714752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7500958" y="4143380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500958" y="4643446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500958" y="5072074"/>
            <a:ext cx="642942" cy="500066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7500958" y="5572140"/>
            <a:ext cx="642942" cy="428628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000760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65" name="Управляющая кнопка: далее 6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>
            <a:hlinkClick r:id="rId3" action="ppaction://hlinksldjump"/>
          </p:cNvPr>
          <p:cNvSpPr/>
          <p:nvPr/>
        </p:nvSpPr>
        <p:spPr>
          <a:xfrm>
            <a:off x="2000232" y="6215082"/>
            <a:ext cx="142876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</a:t>
            </a:r>
            <a:endParaRPr lang="ru-RU" dirty="0"/>
          </a:p>
        </p:txBody>
      </p:sp>
      <p:pic>
        <p:nvPicPr>
          <p:cNvPr id="74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71538" y="500042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Овальная выноска 76"/>
          <p:cNvSpPr/>
          <p:nvPr/>
        </p:nvSpPr>
        <p:spPr>
          <a:xfrm>
            <a:off x="2857488" y="1357298"/>
            <a:ext cx="5357850" cy="714380"/>
          </a:xfrm>
          <a:prstGeom prst="wedgeEllipseCallout">
            <a:avLst>
              <a:gd name="adj1" fmla="val -55028"/>
              <a:gd name="adj2" fmla="val -5889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7. Определи падеж выделенных существительных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1" fill="hold">
                      <p:stCondLst>
                        <p:cond delay="0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2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5" fill="hold">
                      <p:stCondLst>
                        <p:cond delay="0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17" grpId="0" animBg="1"/>
      <p:bldP spid="20" grpId="0" animBg="1"/>
      <p:bldP spid="23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685</Words>
  <Application>Microsoft Office PowerPoint</Application>
  <PresentationFormat>Экран (4:3)</PresentationFormat>
  <Paragraphs>259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Падежи им сущ</dc:title>
  <dc:subject>Падежи  им сущ</dc:subject>
  <dc:creator>Коломенская В.Г.</dc:creator>
  <cp:keywords>тест</cp:keywords>
  <dc:description>интерактивный тест для инд. и групп. работы</dc:description>
  <cp:lastModifiedBy>Виктория</cp:lastModifiedBy>
  <cp:revision>92</cp:revision>
  <dcterms:modified xsi:type="dcterms:W3CDTF">2014-01-26T13:28:31Z</dcterms:modified>
  <cp:category>3-4 класс</cp:category>
  <cp:contentStatus>окончательный</cp:contentStatus>
</cp:coreProperties>
</file>